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FC5"/>
    <a:srgbClr val="0093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310" autoAdjust="0"/>
  </p:normalViewPr>
  <p:slideViewPr>
    <p:cSldViewPr>
      <p:cViewPr varScale="1">
        <p:scale>
          <a:sx n="84" d="100"/>
          <a:sy n="84" d="100"/>
        </p:scale>
        <p:origin x="142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B80A1-FDE9-416C-B9A8-2A1FE73A844A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C6288-EF84-456C-B7FC-4481D153D6E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08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C6288-EF84-456C-B7FC-4481D153D6E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54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163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516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30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7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387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66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2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09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35264-EE75-400C-80BE-5E821CD423B8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62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5264-EE75-400C-80BE-5E821CD423B8}" type="datetimeFigureOut">
              <a:rPr lang="cs-CZ" smtClean="0"/>
              <a:t>23.02.2023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8D434-0B67-4F7A-AD4E-10F73751A6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751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emf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jp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emf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rázek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1" r="14900"/>
          <a:stretch/>
        </p:blipFill>
        <p:spPr>
          <a:xfrm>
            <a:off x="35496" y="6227169"/>
            <a:ext cx="9144000" cy="1097295"/>
          </a:xfrm>
          <a:prstGeom prst="rect">
            <a:avLst/>
          </a:prstGeom>
        </p:spPr>
      </p:pic>
      <p:sp>
        <p:nvSpPr>
          <p:cNvPr id="32" name="Zástupný symbol pro text 3"/>
          <p:cNvSpPr txBox="1">
            <a:spLocks/>
          </p:cNvSpPr>
          <p:nvPr/>
        </p:nvSpPr>
        <p:spPr>
          <a:xfrm>
            <a:off x="35496" y="-27384"/>
            <a:ext cx="9145016" cy="864096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400" b="1" dirty="0" smtClean="0">
                <a:solidFill>
                  <a:srgbClr val="0093CE"/>
                </a:solidFill>
                <a:latin typeface="Arial" charset="0"/>
              </a:rPr>
              <a:t>ROW4856DWMCT/1-S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 smtClean="0">
                <a:latin typeface="Arial" charset="0"/>
              </a:rPr>
              <a:t>Předem </a:t>
            </a:r>
            <a:r>
              <a:rPr lang="cs-CZ" altLang="cs-CZ" sz="1400" dirty="0" smtClean="0">
                <a:latin typeface="Arial" charset="0"/>
              </a:rPr>
              <a:t>plněná automatická pračka se sušičkou RapidÓ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706F6F"/>
                </a:solidFill>
                <a:latin typeface="Arial" charset="0"/>
              </a:rPr>
              <a:t>7</a:t>
            </a:r>
            <a:r>
              <a:rPr lang="cs-CZ" altLang="cs-CZ" sz="1400" dirty="0" smtClean="0">
                <a:solidFill>
                  <a:srgbClr val="706F6F"/>
                </a:solidFill>
                <a:latin typeface="Arial" charset="0"/>
              </a:rPr>
              <a:t> rychlých cyklů, Wifi + Bluetooth, Snap&amp;Wash, pára, dotykový displej s češtinou, invertorový motor Speed Drive</a:t>
            </a:r>
            <a:endParaRPr lang="cs-CZ" altLang="cs-CZ" sz="1400" dirty="0">
              <a:solidFill>
                <a:srgbClr val="706F6F"/>
              </a:solidFill>
              <a:latin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3995936" y="980728"/>
            <a:ext cx="0" cy="54000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Zástupný symbol pro text 3"/>
          <p:cNvSpPr txBox="1">
            <a:spLocks/>
          </p:cNvSpPr>
          <p:nvPr/>
        </p:nvSpPr>
        <p:spPr>
          <a:xfrm>
            <a:off x="35496" y="836712"/>
            <a:ext cx="4032448" cy="5949280"/>
          </a:xfrm>
          <a:prstGeom prst="rect">
            <a:avLst/>
          </a:prstGeom>
        </p:spPr>
        <p:txBody>
          <a:bodyPr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Hlavní vlastnosti </a:t>
            </a:r>
            <a:r>
              <a:rPr lang="cs-CZ" altLang="cs-CZ" sz="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Nařízení v přenesené pravomoci: (EU) 2019/2014)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Třída energetické účinnosti sušení / praní	</a:t>
            </a:r>
            <a:r>
              <a:rPr lang="cs-CZ" altLang="cs-CZ" sz="800" dirty="0" smtClean="0">
                <a:latin typeface="Arial" charset="0"/>
              </a:rPr>
              <a:t>D/A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Jmenovitá kapacita sušení / praní (kg)		</a:t>
            </a:r>
            <a:r>
              <a:rPr lang="cs-CZ" altLang="cs-CZ" sz="800" dirty="0" smtClean="0">
                <a:latin typeface="Arial" charset="0"/>
              </a:rPr>
              <a:t>5/8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Spotřeba energie při praní + sušení na 1 cyklus (kWh) 	</a:t>
            </a:r>
            <a:r>
              <a:rPr lang="cs-CZ" altLang="cs-CZ" sz="800" dirty="0" smtClean="0">
                <a:latin typeface="Arial" charset="0"/>
              </a:rPr>
              <a:t>2,661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Spotřeba energie při praní + sušení na 100 cyklů (kWh) 	</a:t>
            </a:r>
            <a:r>
              <a:rPr lang="cs-CZ" altLang="cs-CZ" sz="800" dirty="0" smtClean="0">
                <a:latin typeface="Arial" charset="0"/>
              </a:rPr>
              <a:t>266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Spotřeba energie při praní na 1 cyklus Eco 40-60 (kWh) 	</a:t>
            </a:r>
            <a:r>
              <a:rPr lang="cs-CZ" altLang="cs-CZ" sz="800" dirty="0" smtClean="0">
                <a:latin typeface="Arial" charset="0"/>
              </a:rPr>
              <a:t>0,472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Spotřeba energie při praní na 100 cyklů Eco 40-60 (kWh)	</a:t>
            </a:r>
            <a:r>
              <a:rPr lang="cs-CZ" altLang="cs-CZ" sz="800" dirty="0" smtClean="0">
                <a:latin typeface="Arial" charset="0"/>
              </a:rPr>
              <a:t>47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Spotřeba vody při praní + sušení na 1 cyklus (l) 	</a:t>
            </a:r>
            <a:r>
              <a:rPr lang="cs-CZ" altLang="cs-CZ" sz="800" dirty="0" smtClean="0">
                <a:latin typeface="Arial" charset="0"/>
              </a:rPr>
              <a:t>75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Spotřeba vody při praní na 1 cyklus Eco 40-60 (l) 	</a:t>
            </a:r>
            <a:r>
              <a:rPr lang="cs-CZ" altLang="cs-CZ" sz="800" dirty="0" smtClean="0">
                <a:latin typeface="Arial" charset="0"/>
              </a:rPr>
              <a:t>44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Otáčky při odstřeďování (ot./min)		</a:t>
            </a:r>
            <a:r>
              <a:rPr lang="cs-CZ" altLang="cs-CZ" sz="800" dirty="0" smtClean="0">
                <a:latin typeface="Arial" charset="0"/>
              </a:rPr>
              <a:t>1351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Třída účinnosti sušení odstřeďováním		</a:t>
            </a:r>
            <a:r>
              <a:rPr lang="cs-CZ" altLang="cs-CZ" sz="800" dirty="0" smtClean="0">
                <a:latin typeface="Arial" charset="0"/>
              </a:rPr>
              <a:t>B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Trvání programu praní + sušení (h:min)		</a:t>
            </a:r>
            <a:r>
              <a:rPr lang="cs-CZ" altLang="cs-CZ" sz="800" dirty="0" smtClean="0">
                <a:latin typeface="Arial" charset="0"/>
              </a:rPr>
              <a:t>9:10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Trvání programu praní Eco 40-60 (h:min)	</a:t>
            </a:r>
            <a:r>
              <a:rPr lang="cs-CZ" altLang="cs-CZ" sz="800" dirty="0" smtClean="0">
                <a:latin typeface="Arial" charset="0"/>
              </a:rPr>
              <a:t>3:38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Úroveň emisí hluku ve fázi odstřeďování (dB(A) re 1 pW) 	</a:t>
            </a:r>
            <a:r>
              <a:rPr lang="cs-CZ" altLang="cs-CZ" sz="800" dirty="0" smtClean="0">
                <a:latin typeface="Arial" charset="0"/>
              </a:rPr>
              <a:t>76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Emisní třída hluku šířeného vzduchem při odstřeďování	B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Technologie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Wifi + Bluetooth připojení -  možnost ovládat pračku </a:t>
            </a:r>
            <a:r>
              <a:rPr lang="cs-CZ" altLang="cs-CZ" sz="800" b="1" dirty="0">
                <a:latin typeface="Arial" charset="0"/>
              </a:rPr>
              <a:t>přes aplikaci hOn </a:t>
            </a:r>
            <a:r>
              <a:rPr lang="cs-CZ" altLang="cs-CZ" sz="800" b="1" dirty="0">
                <a:latin typeface="Arial" panose="020B0604020202020204" pitchFamily="34" charset="0"/>
              </a:rPr>
              <a:t>se širokou škálou dodatečných informací a </a:t>
            </a:r>
            <a:r>
              <a:rPr lang="cs-CZ" altLang="cs-CZ" sz="800" b="1" dirty="0" smtClean="0">
                <a:latin typeface="Arial" panose="020B0604020202020204" pitchFamily="34" charset="0"/>
              </a:rPr>
              <a:t>funkcí: </a:t>
            </a: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Stahování nových funkcí a cyklů; Funkce pro odložený začátek a konec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Kontrolní cyklus; </a:t>
            </a:r>
            <a:r>
              <a:rPr lang="cs-CZ" altLang="cs-CZ" sz="800" b="1" dirty="0" smtClean="0">
                <a:latin typeface="Arial" charset="0"/>
              </a:rPr>
              <a:t>Vedení </a:t>
            </a:r>
            <a:r>
              <a:rPr lang="cs-CZ" altLang="cs-CZ" sz="800" b="1" dirty="0">
                <a:latin typeface="Arial" charset="0"/>
              </a:rPr>
              <a:t>statistik praní a čerpání energie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>
                <a:latin typeface="Arial" charset="0"/>
              </a:rPr>
              <a:t>Tipy a triky; Průvodce chybovými hláškami a uživatelský </a:t>
            </a:r>
            <a:r>
              <a:rPr lang="cs-CZ" altLang="cs-CZ" sz="800" b="1" dirty="0" smtClean="0">
                <a:latin typeface="Arial" charset="0"/>
              </a:rPr>
              <a:t>návod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panose="020B0604020202020204" pitchFamily="34" charset="0"/>
              </a:rPr>
              <a:t>Kompatibilní s hlasovými </a:t>
            </a:r>
            <a:r>
              <a:rPr lang="cs-CZ" altLang="cs-CZ" sz="800" b="1" dirty="0" smtClean="0">
                <a:latin typeface="Arial" panose="020B0604020202020204" pitchFamily="34" charset="0"/>
              </a:rPr>
              <a:t>asistenty </a:t>
            </a:r>
            <a:r>
              <a:rPr lang="cs-CZ" altLang="cs-CZ" sz="800" b="1" dirty="0">
                <a:latin typeface="Arial" panose="020B0604020202020204" pitchFamily="34" charset="0"/>
              </a:rPr>
              <a:t>Alexa (Amazon) a </a:t>
            </a:r>
            <a:r>
              <a:rPr lang="cs-CZ" altLang="cs-CZ" sz="800" b="1" dirty="0" smtClean="0">
                <a:latin typeface="Arial" panose="020B0604020202020204" pitchFamily="34" charset="0"/>
              </a:rPr>
              <a:t>Google (pouze v ENG)</a:t>
            </a: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>
                <a:latin typeface="Arial" charset="0"/>
              </a:rPr>
              <a:t>Quick &amp; Clean – smísení vody a detergentu pro dosažení stejných výsledků praní při 20°C / 40°C jako při 40 °C / 60°C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cs-CZ" altLang="cs-CZ" sz="800" b="1" dirty="0" smtClean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b="1" dirty="0" smtClean="0">
                <a:latin typeface="Arial" panose="020B0604020202020204" pitchFamily="34" charset="0"/>
              </a:rPr>
              <a:t>Snap&amp;Wash – vyfoť prádlo a aplikace sama pozná množství a barvu a vybere nejvhodnější Rychlý cyklus s dalšími nastaveními</a:t>
            </a:r>
            <a:endParaRPr lang="cs-CZ" altLang="cs-CZ" sz="800" b="1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7 </a:t>
            </a:r>
            <a:r>
              <a:rPr lang="cs-CZ" altLang="cs-CZ" sz="800" b="1" dirty="0">
                <a:latin typeface="Arial" charset="0"/>
              </a:rPr>
              <a:t>r</a:t>
            </a:r>
            <a:r>
              <a:rPr lang="cs-CZ" altLang="cs-CZ" sz="800" b="1" dirty="0" smtClean="0">
                <a:latin typeface="Arial" charset="0"/>
              </a:rPr>
              <a:t>ychlých programů do 1 hod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 smtClean="0">
                <a:latin typeface="Arial" charset="0"/>
              </a:rPr>
              <a:t>Senzorové </a:t>
            </a:r>
            <a:r>
              <a:rPr lang="cs-CZ" altLang="cs-CZ" sz="800" dirty="0">
                <a:latin typeface="Arial" charset="0"/>
              </a:rPr>
              <a:t>sušení -  3 úrovně: Extra suché, K žehlení, </a:t>
            </a:r>
            <a:r>
              <a:rPr lang="cs-CZ" altLang="cs-CZ" sz="800" dirty="0" smtClean="0">
                <a:latin typeface="Arial" charset="0"/>
              </a:rPr>
              <a:t>Do skříně</a:t>
            </a: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Programy 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 smtClean="0">
                <a:latin typeface="Arial" charset="0"/>
              </a:rPr>
              <a:t>17 </a:t>
            </a:r>
            <a:r>
              <a:rPr lang="cs-CZ" altLang="cs-CZ" sz="800" dirty="0">
                <a:latin typeface="Arial" charset="0"/>
              </a:rPr>
              <a:t>programů základních + Wifi programy	</a:t>
            </a:r>
          </a:p>
          <a:p>
            <a:pPr marL="0" indent="0">
              <a:spcBef>
                <a:spcPct val="0"/>
              </a:spcBef>
              <a:buNone/>
            </a:pPr>
            <a:r>
              <a:rPr lang="cs-CZ" altLang="cs-CZ" sz="800" dirty="0">
                <a:latin typeface="Arial" charset="0"/>
              </a:rPr>
              <a:t>Rychlý speciální 39 min, </a:t>
            </a:r>
            <a:r>
              <a:rPr lang="cs-CZ" altLang="cs-CZ" sz="800" dirty="0" smtClean="0">
                <a:latin typeface="Arial" charset="0"/>
              </a:rPr>
              <a:t>Snadné žehlení plus – parní program, Rychlé </a:t>
            </a:r>
            <a:r>
              <a:rPr lang="cs-CZ" altLang="cs-CZ" sz="800" dirty="0">
                <a:latin typeface="Arial" charset="0"/>
              </a:rPr>
              <a:t>smíšené a barevné 20° 59 min, </a:t>
            </a:r>
            <a:r>
              <a:rPr lang="cs-CZ" altLang="cs-CZ" sz="800" dirty="0" smtClean="0">
                <a:latin typeface="Arial" charset="0"/>
              </a:rPr>
              <a:t>Rychlý Perfektní bavlna 59 min, Rychlý </a:t>
            </a:r>
            <a:r>
              <a:rPr lang="cs-CZ" altLang="cs-CZ" sz="800" dirty="0">
                <a:latin typeface="Arial" charset="0"/>
              </a:rPr>
              <a:t>14, 30, 44 min, Vlna/ Ruční praní, Syntetika a barevné, Máchání, Odčerpání + Odstřeďování, Bavlna, Eco 40 – 60°, Praní a sušení (Bavlna, Eco 40 – 60° + funkce Suché Do skříně), </a:t>
            </a:r>
            <a:r>
              <a:rPr lang="cs-CZ" altLang="cs-CZ" sz="800" b="1" dirty="0">
                <a:latin typeface="Arial" charset="0"/>
              </a:rPr>
              <a:t>Sušení Vlna – Woolmark Apparel Care</a:t>
            </a:r>
            <a:r>
              <a:rPr lang="cs-CZ" altLang="cs-CZ" sz="800" dirty="0">
                <a:latin typeface="Arial" charset="0"/>
              </a:rPr>
              <a:t>, Sušení syntetika, Sušení bavlna, Wifi programy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b="1" dirty="0" smtClean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Funkce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Odložený start až 24 hod, Předpírka, Extra máchání, </a:t>
            </a:r>
            <a:r>
              <a:rPr lang="cs-CZ" altLang="cs-CZ" sz="800" b="1" dirty="0" smtClean="0">
                <a:latin typeface="Arial" charset="0"/>
              </a:rPr>
              <a:t>Snadné žehlení</a:t>
            </a:r>
            <a:r>
              <a:rPr lang="cs-CZ" altLang="cs-CZ" sz="800" dirty="0" smtClean="0">
                <a:latin typeface="Arial" charset="0"/>
              </a:rPr>
              <a:t>, </a:t>
            </a:r>
            <a:r>
              <a:rPr lang="cs-CZ" altLang="cs-CZ" sz="800" dirty="0">
                <a:latin typeface="Arial" charset="0"/>
              </a:rPr>
              <a:t>Nastavení sušení (senzorové nebo časované), </a:t>
            </a:r>
            <a:r>
              <a:rPr lang="cs-CZ" altLang="cs-CZ" sz="800" dirty="0" smtClean="0">
                <a:latin typeface="Arial" charset="0"/>
              </a:rPr>
              <a:t>Nastavení </a:t>
            </a:r>
            <a:r>
              <a:rPr lang="cs-CZ" altLang="cs-CZ" sz="800" dirty="0">
                <a:latin typeface="Arial" charset="0"/>
              </a:rPr>
              <a:t>teploty praní, Nastavení otáček odstřeďování,</a:t>
            </a:r>
            <a:r>
              <a:rPr lang="cs-CZ" altLang="cs-CZ" sz="800" dirty="0" smtClean="0">
                <a:latin typeface="Arial" charset="0"/>
              </a:rPr>
              <a:t> </a:t>
            </a:r>
            <a:r>
              <a:rPr lang="cs-CZ" altLang="cs-CZ" sz="800" dirty="0">
                <a:latin typeface="Arial" charset="0"/>
              </a:rPr>
              <a:t>Rychlý/Nastavení míry znečištění (3</a:t>
            </a:r>
            <a:r>
              <a:rPr lang="cs-CZ" altLang="cs-CZ" sz="800" dirty="0" smtClean="0">
                <a:latin typeface="Arial" charset="0"/>
              </a:rPr>
              <a:t>),/ </a:t>
            </a:r>
            <a:r>
              <a:rPr lang="cs-CZ" altLang="cs-CZ" sz="800" b="1" dirty="0">
                <a:latin typeface="Arial" charset="0"/>
              </a:rPr>
              <a:t>Úroveň páry (3 parní funkce)</a:t>
            </a:r>
            <a:r>
              <a:rPr lang="cs-CZ" altLang="cs-CZ" sz="800" dirty="0">
                <a:latin typeface="Arial" charset="0"/>
              </a:rPr>
              <a:t>, </a:t>
            </a:r>
            <a:r>
              <a:rPr lang="cs-CZ" altLang="cs-CZ" sz="800" dirty="0" smtClean="0">
                <a:latin typeface="Arial" charset="0"/>
              </a:rPr>
              <a:t>Zablokování </a:t>
            </a:r>
            <a:r>
              <a:rPr lang="cs-CZ" altLang="cs-CZ" sz="800" dirty="0">
                <a:latin typeface="Arial" charset="0"/>
              </a:rPr>
              <a:t>tlačítek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b="1" dirty="0" smtClean="0">
                <a:latin typeface="Arial" charset="0"/>
              </a:rPr>
              <a:t>Bezpečnost</a:t>
            </a:r>
            <a:r>
              <a:rPr lang="cs-CZ" altLang="cs-CZ" sz="800" dirty="0">
                <a:latin typeface="Arial" charset="0"/>
              </a:rPr>
              <a:t>	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cs-CZ" altLang="cs-CZ" sz="800" dirty="0">
                <a:latin typeface="Arial" charset="0"/>
              </a:rPr>
              <a:t>Bezpečnostní zámek </a:t>
            </a:r>
            <a:r>
              <a:rPr lang="cs-CZ" altLang="cs-CZ" sz="800" dirty="0" smtClean="0">
                <a:latin typeface="Arial" charset="0"/>
              </a:rPr>
              <a:t>dveří; Ochrana proti úniku vody Antioverflow a proti přepěnění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>
              <a:latin typeface="Arial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endParaRPr lang="cs-CZ" altLang="cs-CZ" sz="800" dirty="0" smtClean="0">
              <a:latin typeface="Arial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652120" y="980728"/>
            <a:ext cx="0" cy="5400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andy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225" y="6525592"/>
            <a:ext cx="1755271" cy="359792"/>
          </a:xfrm>
          <a:prstGeom prst="rect">
            <a:avLst/>
          </a:prstGeom>
        </p:spPr>
      </p:pic>
      <p:sp>
        <p:nvSpPr>
          <p:cNvPr id="27" name="Ovál 26"/>
          <p:cNvSpPr/>
          <p:nvPr/>
        </p:nvSpPr>
        <p:spPr>
          <a:xfrm>
            <a:off x="4860032" y="170080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29" name="Ovál 28"/>
          <p:cNvSpPr/>
          <p:nvPr/>
        </p:nvSpPr>
        <p:spPr>
          <a:xfrm>
            <a:off x="4860032" y="92623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4830584" y="926158"/>
            <a:ext cx="804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Ovládání </a:t>
            </a:r>
            <a:endParaRPr lang="cs-CZ" sz="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 </a:t>
            </a:r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aplikaci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díky připojení</a:t>
            </a:r>
          </a:p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Wifi</a:t>
            </a:r>
            <a:endParaRPr lang="cs-CZ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ál 35"/>
          <p:cNvSpPr/>
          <p:nvPr/>
        </p:nvSpPr>
        <p:spPr>
          <a:xfrm>
            <a:off x="4860032" y="4077072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38" name="Ovál 37"/>
          <p:cNvSpPr/>
          <p:nvPr/>
        </p:nvSpPr>
        <p:spPr>
          <a:xfrm>
            <a:off x="4860032" y="249289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2" name="Ovál 41"/>
          <p:cNvSpPr/>
          <p:nvPr/>
        </p:nvSpPr>
        <p:spPr>
          <a:xfrm>
            <a:off x="4860032" y="4839448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5" name="Ovál 44"/>
          <p:cNvSpPr/>
          <p:nvPr/>
        </p:nvSpPr>
        <p:spPr>
          <a:xfrm>
            <a:off x="4860032" y="3284984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4860032" y="3348281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Ošetření párou pro snadné žehlení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5724128" y="5013176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cs-CZ" altLang="cs-CZ" sz="800" b="1" dirty="0">
                <a:solidFill>
                  <a:prstClr val="black"/>
                </a:solidFill>
                <a:latin typeface="Arial" charset="0"/>
              </a:rPr>
              <a:t>Logistická data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Kód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31018828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EAN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8059019044392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Barva 		Bílá s chromovanou hranou 		dvířek</a:t>
            </a:r>
          </a:p>
          <a:p>
            <a:pPr lvl="0">
              <a:spcBef>
                <a:spcPct val="0"/>
              </a:spcBef>
            </a:pP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Rozměry 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výrobku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850 x 600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530</a:t>
            </a:r>
            <a:endParaRPr lang="cs-CZ" altLang="cs-CZ" sz="800" b="1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Čistá váha výrobku (kg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64</a:t>
            </a:r>
            <a:endParaRPr lang="cs-CZ" altLang="cs-CZ" sz="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Rozměry balení v x š x h (mm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panose="020B0604020202020204" pitchFamily="34" charset="0"/>
              </a:rPr>
              <a:t>	890 x 650 x </a:t>
            </a:r>
            <a:r>
              <a:rPr lang="cs-CZ" altLang="cs-CZ" sz="800" dirty="0" smtClean="0">
                <a:solidFill>
                  <a:prstClr val="black"/>
                </a:solidFill>
                <a:latin typeface="Arial" panose="020B0604020202020204" pitchFamily="34" charset="0"/>
              </a:rPr>
              <a:t>560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Hmotnost s obalem (kg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)</a:t>
            </a:r>
            <a:r>
              <a:rPr lang="cs-CZ" altLang="cs-CZ" sz="800" dirty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cs-CZ" altLang="cs-CZ" sz="800" dirty="0" smtClean="0">
                <a:solidFill>
                  <a:prstClr val="black"/>
                </a:solidFill>
                <a:latin typeface="Arial" charset="0"/>
              </a:rPr>
              <a:t>66</a:t>
            </a:r>
            <a:endParaRPr lang="cs-CZ" altLang="cs-CZ" sz="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9" name="TextovéPole 48"/>
          <p:cNvSpPr txBox="1"/>
          <p:nvPr/>
        </p:nvSpPr>
        <p:spPr>
          <a:xfrm>
            <a:off x="4819916" y="4983384"/>
            <a:ext cx="78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Certifikované šetrné sušení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vlny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0" name="TextovéPole 49"/>
          <p:cNvSpPr txBox="1"/>
          <p:nvPr/>
        </p:nvSpPr>
        <p:spPr>
          <a:xfrm>
            <a:off x="4860032" y="2564904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Tichý chod </a:t>
            </a:r>
          </a:p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Invertorový 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 Speed Drive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4831396" y="4136806"/>
            <a:ext cx="803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Snap&amp;Wash vyfoť prádlo, aplikace ti vybere cyklus</a:t>
            </a:r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4860032" y="1772816"/>
            <a:ext cx="72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rychlých cyklů pro každodenní praní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143" y="1871986"/>
            <a:ext cx="1111250" cy="3651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927" y="1772816"/>
            <a:ext cx="726863" cy="638600"/>
          </a:xfrm>
          <a:prstGeom prst="rect">
            <a:avLst/>
          </a:prstGeom>
        </p:spPr>
      </p:pic>
      <p:pic>
        <p:nvPicPr>
          <p:cNvPr id="40" name="Picture 2" descr="VÃ½sledek obrÃ¡zku pro alex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3" t="7143" r="25978" b="7619"/>
          <a:stretch/>
        </p:blipFill>
        <p:spPr bwMode="auto">
          <a:xfrm>
            <a:off x="5791687" y="950210"/>
            <a:ext cx="648000" cy="64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VÃ½sledek obrÃ¡zku pro google hom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6" r="62359" b="14322"/>
          <a:stretch/>
        </p:blipFill>
        <p:spPr bwMode="auto">
          <a:xfrm>
            <a:off x="6660208" y="950791"/>
            <a:ext cx="936000" cy="59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1460" y="4229733"/>
            <a:ext cx="758456" cy="507237"/>
          </a:xfrm>
          <a:prstGeom prst="rect">
            <a:avLst/>
          </a:prstGeom>
        </p:spPr>
      </p:pic>
      <p:pic>
        <p:nvPicPr>
          <p:cNvPr id="56" name="Picture 2" descr="http://www.merino.com/globalassets/wool/care-instructions/understanding-the-woolmark-apparel-care-laundry-label/behind-the-laundry-label_inline.jpg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" t="-7727" r="263" b="-25491"/>
          <a:stretch/>
        </p:blipFill>
        <p:spPr bwMode="auto">
          <a:xfrm>
            <a:off x="4037927" y="4875584"/>
            <a:ext cx="720000" cy="720236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216" y="2312785"/>
            <a:ext cx="720000" cy="720000"/>
          </a:xfrm>
          <a:prstGeom prst="rect">
            <a:avLst/>
          </a:prstGeom>
        </p:spPr>
      </p:pic>
      <p:sp>
        <p:nvSpPr>
          <p:cNvPr id="44" name="TextovéPole 43">
            <a:extLst>
              <a:ext uri="{FF2B5EF4-FFF2-40B4-BE49-F238E27FC236}">
                <a16:creationId xmlns:a16="http://schemas.microsoft.com/office/drawing/2014/main" xmlns="" id="{87E6A696-3B0E-4AB4-A886-45FE02A3E943}"/>
              </a:ext>
            </a:extLst>
          </p:cNvPr>
          <p:cNvSpPr txBox="1"/>
          <p:nvPr/>
        </p:nvSpPr>
        <p:spPr>
          <a:xfrm>
            <a:off x="5258163" y="90260"/>
            <a:ext cx="38858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Parametry odpovídají Nařízení v přenesené pravomoci: (EU) </a:t>
            </a:r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2019/2014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800" dirty="0">
                <a:latin typeface="Arial" panose="020B0604020202020204" pitchFamily="34" charset="0"/>
                <a:cs typeface="Arial" panose="020B0604020202020204" pitchFamily="34" charset="0"/>
              </a:rPr>
              <a:t>Více informací o výrobku naleznete pod tímto QR kódem:</a:t>
            </a:r>
          </a:p>
        </p:txBody>
      </p:sp>
      <p:pic>
        <p:nvPicPr>
          <p:cNvPr id="47" name="Obrázek 46"/>
          <p:cNvPicPr>
            <a:picLocks noChangeAspect="1"/>
          </p:cNvPicPr>
          <p:nvPr/>
        </p:nvPicPr>
        <p:blipFill rotWithShape="1">
          <a:blip r:embed="rId12"/>
          <a:srcRect l="3022" t="8817" r="4558" b="5317"/>
          <a:stretch/>
        </p:blipFill>
        <p:spPr>
          <a:xfrm>
            <a:off x="4037348" y="908720"/>
            <a:ext cx="733246" cy="741873"/>
          </a:xfrm>
          <a:prstGeom prst="rect">
            <a:avLst/>
          </a:prstGeom>
        </p:spPr>
      </p:pic>
      <p:pic>
        <p:nvPicPr>
          <p:cNvPr id="48" name="Obrázek 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24" y="2505090"/>
            <a:ext cx="756000" cy="756000"/>
          </a:xfrm>
          <a:prstGeom prst="flowChartConnector">
            <a:avLst/>
          </a:prstGeom>
        </p:spPr>
      </p:pic>
      <p:pic>
        <p:nvPicPr>
          <p:cNvPr id="53" name="Immagine 10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95936" y="3374430"/>
            <a:ext cx="972000" cy="508093"/>
          </a:xfrm>
          <a:prstGeom prst="rect">
            <a:avLst/>
          </a:prstGeom>
        </p:spPr>
      </p:pic>
      <p:sp>
        <p:nvSpPr>
          <p:cNvPr id="66" name="Ovál 65"/>
          <p:cNvSpPr/>
          <p:nvPr/>
        </p:nvSpPr>
        <p:spPr>
          <a:xfrm>
            <a:off x="4860032" y="5631616"/>
            <a:ext cx="720000" cy="720000"/>
          </a:xfrm>
          <a:prstGeom prst="ellipse">
            <a:avLst/>
          </a:prstGeom>
          <a:solidFill>
            <a:srgbClr val="0E8FC5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800" dirty="0">
              <a:solidFill>
                <a:schemeClr val="bg1"/>
              </a:solidFill>
            </a:endParaRPr>
          </a:p>
        </p:txBody>
      </p:sp>
      <p:sp>
        <p:nvSpPr>
          <p:cNvPr id="67" name="TextovéPole 66"/>
          <p:cNvSpPr txBox="1"/>
          <p:nvPr/>
        </p:nvSpPr>
        <p:spPr>
          <a:xfrm>
            <a:off x="4841677" y="5694833"/>
            <a:ext cx="748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Smísení pracího prostředku  s vodou</a:t>
            </a:r>
            <a:endParaRPr lang="cs-CZ" sz="800" dirty="0">
              <a:solidFill>
                <a:schemeClr val="bg1"/>
              </a:solidFill>
            </a:endParaRPr>
          </a:p>
        </p:txBody>
      </p:sp>
      <p:pic>
        <p:nvPicPr>
          <p:cNvPr id="68" name="Obrázek 6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24" y="5631536"/>
            <a:ext cx="756000" cy="756000"/>
          </a:xfrm>
          <a:prstGeom prst="flowChartConnector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878806" y="3515290"/>
            <a:ext cx="24086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b="1" dirty="0">
                <a:latin typeface="Arial" charset="0"/>
              </a:rPr>
              <a:t>Konstrukce</a:t>
            </a:r>
          </a:p>
          <a:p>
            <a:r>
              <a:rPr lang="cs-CZ" sz="800" dirty="0">
                <a:latin typeface="Arial" charset="0"/>
              </a:rPr>
              <a:t>Horizontální dotykový displej na hraně dvířek - ergonomické ovládání </a:t>
            </a:r>
          </a:p>
          <a:p>
            <a:r>
              <a:rPr lang="cs-CZ" sz="800" dirty="0">
                <a:latin typeface="Arial" charset="0"/>
              </a:rPr>
              <a:t>6</a:t>
            </a:r>
            <a:r>
              <a:rPr lang="cs-CZ" sz="800" dirty="0" smtClean="0">
                <a:latin typeface="Arial" charset="0"/>
              </a:rPr>
              <a:t>místný </a:t>
            </a:r>
            <a:r>
              <a:rPr lang="cs-CZ" sz="800" dirty="0">
                <a:latin typeface="Arial" charset="0"/>
              </a:rPr>
              <a:t>textový displej v češtině</a:t>
            </a:r>
            <a:r>
              <a:rPr lang="cs-CZ" sz="800" b="1" dirty="0">
                <a:latin typeface="Arial" charset="0"/>
              </a:rPr>
              <a:t>; Invertorový motor Speed Drive – Tichý chod</a:t>
            </a:r>
          </a:p>
          <a:p>
            <a:r>
              <a:rPr lang="cs-CZ" sz="800" dirty="0">
                <a:latin typeface="Arial" charset="0"/>
              </a:rPr>
              <a:t>Materiál bubnu Nerez/ vany Silitech</a:t>
            </a:r>
          </a:p>
          <a:p>
            <a:r>
              <a:rPr lang="cs-CZ" sz="800" dirty="0">
                <a:latin typeface="Arial" charset="0"/>
              </a:rPr>
              <a:t>Buben Shiatsu – masážní body na povrchu pro šetrnou péči o tkaniny</a:t>
            </a:r>
          </a:p>
          <a:p>
            <a:r>
              <a:rPr lang="cs-CZ" sz="800" dirty="0">
                <a:latin typeface="Arial" charset="0"/>
              </a:rPr>
              <a:t>Šířka dvířek 35 cm / Úhel otevírání dvířek 180°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9" t="6951" r="20619" b="6951"/>
          <a:stretch/>
        </p:blipFill>
        <p:spPr>
          <a:xfrm>
            <a:off x="5748143" y="3348281"/>
            <a:ext cx="1071727" cy="156931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0" b="89899"/>
          <a:stretch/>
        </p:blipFill>
        <p:spPr>
          <a:xfrm>
            <a:off x="8383045" y="757518"/>
            <a:ext cx="706388" cy="69269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614" y="1498004"/>
            <a:ext cx="1025882" cy="20517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4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1337</TotalTime>
  <Words>136</Words>
  <Application>Microsoft Office PowerPoint</Application>
  <PresentationFormat>Předvádění na obrazovce (4:3)</PresentationFormat>
  <Paragraphs>71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4" baseType="lpstr">
      <vt:lpstr>Arial</vt:lpstr>
      <vt:lpstr>Calibri</vt:lpstr>
      <vt:lpstr>Motiv systému Office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recepce</dc:creator>
  <cp:lastModifiedBy>Martina Křižáková</cp:lastModifiedBy>
  <cp:revision>168</cp:revision>
  <cp:lastPrinted>2016-05-05T10:40:20Z</cp:lastPrinted>
  <dcterms:created xsi:type="dcterms:W3CDTF">2015-07-16T11:02:07Z</dcterms:created>
  <dcterms:modified xsi:type="dcterms:W3CDTF">2023-02-23T13:08:40Z</dcterms:modified>
</cp:coreProperties>
</file>